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3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60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77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98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61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38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06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14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95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58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1EEA4-0E97-8A44-A534-A198FBF0123A}" type="datetimeFigureOut">
              <a:rPr lang="fr-FR" smtClean="0"/>
              <a:t>24/12/2014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0A88-51C7-8142-812F-03F57DCE78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74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ZoneTexte 154"/>
          <p:cNvSpPr txBox="1"/>
          <p:nvPr/>
        </p:nvSpPr>
        <p:spPr>
          <a:xfrm>
            <a:off x="1834605" y="925534"/>
            <a:ext cx="683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Arial"/>
                <a:cs typeface="Arial"/>
              </a:rPr>
              <a:t>Figure 3</a:t>
            </a:r>
            <a:endParaRPr lang="fr-FR" sz="1000" b="1" dirty="0">
              <a:latin typeface="Arial"/>
              <a:cs typeface="Arial"/>
            </a:endParaRPr>
          </a:p>
        </p:txBody>
      </p:sp>
      <p:grpSp>
        <p:nvGrpSpPr>
          <p:cNvPr id="162" name="Grouper 161"/>
          <p:cNvGrpSpPr/>
          <p:nvPr/>
        </p:nvGrpSpPr>
        <p:grpSpPr>
          <a:xfrm>
            <a:off x="2420519" y="1266527"/>
            <a:ext cx="5153891" cy="4094155"/>
            <a:chOff x="2420519" y="1266527"/>
            <a:chExt cx="5153891" cy="4094155"/>
          </a:xfrm>
        </p:grpSpPr>
        <p:grpSp>
          <p:nvGrpSpPr>
            <p:cNvPr id="154" name="Grouper 153"/>
            <p:cNvGrpSpPr/>
            <p:nvPr/>
          </p:nvGrpSpPr>
          <p:grpSpPr>
            <a:xfrm>
              <a:off x="2420519" y="1389638"/>
              <a:ext cx="5153891" cy="3971044"/>
              <a:chOff x="2420519" y="1389638"/>
              <a:chExt cx="5153891" cy="3971044"/>
            </a:xfrm>
          </p:grpSpPr>
          <p:pic>
            <p:nvPicPr>
              <p:cNvPr id="102" name="Image 101"/>
              <p:cNvPicPr>
                <a:picLocks noChangeAspect="1"/>
              </p:cNvPicPr>
              <p:nvPr/>
            </p:nvPicPr>
            <p:blipFill rotWithShape="1">
              <a:blip r:embed="rId2"/>
              <a:srcRect l="26252" r="42953"/>
              <a:stretch/>
            </p:blipFill>
            <p:spPr>
              <a:xfrm>
                <a:off x="3855590" y="1389638"/>
                <a:ext cx="1537025" cy="1761034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03" name="ZoneTexte 102"/>
              <p:cNvSpPr txBox="1"/>
              <p:nvPr/>
            </p:nvSpPr>
            <p:spPr>
              <a:xfrm>
                <a:off x="3652497" y="4149946"/>
                <a:ext cx="915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Transcription</a:t>
                </a:r>
              </a:p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 </a:t>
                </a:r>
                <a:r>
                  <a:rPr lang="fr-FR" sz="900" b="1" dirty="0" err="1">
                    <a:latin typeface="Arial"/>
                    <a:cs typeface="Arial"/>
                  </a:rPr>
                  <a:t>f</a:t>
                </a:r>
                <a:r>
                  <a:rPr lang="fr-FR" sz="900" b="1" dirty="0" err="1" smtClean="0">
                    <a:latin typeface="Arial"/>
                    <a:cs typeface="Arial"/>
                  </a:rPr>
                  <a:t>actors</a:t>
                </a:r>
                <a:endParaRPr lang="fr-FR" sz="900" b="1" dirty="0">
                  <a:latin typeface="Arial"/>
                  <a:cs typeface="Arial"/>
                </a:endParaRPr>
              </a:p>
            </p:txBody>
          </p:sp>
          <p:sp>
            <p:nvSpPr>
              <p:cNvPr id="104" name="ZoneTexte 103"/>
              <p:cNvSpPr txBox="1"/>
              <p:nvPr/>
            </p:nvSpPr>
            <p:spPr>
              <a:xfrm>
                <a:off x="4908554" y="4715972"/>
                <a:ext cx="121084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err="1" smtClean="0">
                    <a:latin typeface="Arial"/>
                    <a:cs typeface="Arial"/>
                  </a:rPr>
                  <a:t>Other</a:t>
                </a:r>
                <a:r>
                  <a:rPr lang="fr-FR" sz="900" b="1" dirty="0" smtClean="0">
                    <a:latin typeface="Arial"/>
                    <a:cs typeface="Arial"/>
                  </a:rPr>
                  <a:t> </a:t>
                </a:r>
                <a:r>
                  <a:rPr lang="fr-FR" sz="900" b="1" dirty="0" err="1" smtClean="0">
                    <a:latin typeface="Arial"/>
                    <a:cs typeface="Arial"/>
                  </a:rPr>
                  <a:t>target</a:t>
                </a:r>
                <a:r>
                  <a:rPr lang="fr-FR" sz="900" b="1" dirty="0" smtClean="0">
                    <a:latin typeface="Arial"/>
                    <a:cs typeface="Arial"/>
                  </a:rPr>
                  <a:t> </a:t>
                </a:r>
                <a:r>
                  <a:rPr lang="fr-FR" sz="900" b="1" dirty="0" err="1" smtClean="0">
                    <a:latin typeface="Arial"/>
                    <a:cs typeface="Arial"/>
                  </a:rPr>
                  <a:t>genes</a:t>
                </a:r>
                <a:endParaRPr lang="fr-FR" sz="900" b="1" dirty="0" smtClean="0">
                  <a:latin typeface="Arial"/>
                  <a:cs typeface="Arial"/>
                </a:endParaRPr>
              </a:p>
            </p:txBody>
          </p:sp>
          <p:sp>
            <p:nvSpPr>
              <p:cNvPr id="105" name="ZoneTexte 104"/>
              <p:cNvSpPr txBox="1"/>
              <p:nvPr/>
            </p:nvSpPr>
            <p:spPr>
              <a:xfrm>
                <a:off x="3457417" y="3450262"/>
                <a:ext cx="10952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Phosphorylation </a:t>
                </a:r>
              </a:p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cascade</a:t>
                </a:r>
              </a:p>
            </p:txBody>
          </p:sp>
          <p:sp>
            <p:nvSpPr>
              <p:cNvPr id="106" name="Éclair 105"/>
              <p:cNvSpPr/>
              <p:nvPr/>
            </p:nvSpPr>
            <p:spPr>
              <a:xfrm rot="2111560">
                <a:off x="3918171" y="3834205"/>
                <a:ext cx="300948" cy="312616"/>
              </a:xfrm>
              <a:prstGeom prst="lightningBol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Éclair 107"/>
              <p:cNvSpPr/>
              <p:nvPr/>
            </p:nvSpPr>
            <p:spPr>
              <a:xfrm rot="4310047">
                <a:off x="4138225" y="3143215"/>
                <a:ext cx="300948" cy="312616"/>
              </a:xfrm>
              <a:prstGeom prst="lightningBol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" name="Éclair 108"/>
              <p:cNvSpPr/>
              <p:nvPr/>
            </p:nvSpPr>
            <p:spPr>
              <a:xfrm rot="19965873">
                <a:off x="4541004" y="3626362"/>
                <a:ext cx="300948" cy="312616"/>
              </a:xfrm>
              <a:prstGeom prst="lightningBolt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002410" y="3809769"/>
                <a:ext cx="4572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fr-FR" sz="900" b="1" dirty="0" err="1" smtClean="0">
                    <a:latin typeface="Arial"/>
                    <a:cs typeface="Arial"/>
                  </a:rPr>
                  <a:t>Transcriptional</a:t>
                </a:r>
                <a:endParaRPr lang="fr-FR" sz="900" b="1" dirty="0">
                  <a:latin typeface="Arial"/>
                  <a:cs typeface="Arial"/>
                </a:endParaRPr>
              </a:p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 </a:t>
                </a:r>
                <a:r>
                  <a:rPr lang="fr-FR" sz="900" b="1" dirty="0" err="1" smtClean="0">
                    <a:latin typeface="Arial"/>
                    <a:cs typeface="Arial"/>
                  </a:rPr>
                  <a:t>repressors</a:t>
                </a:r>
                <a:endParaRPr lang="fr-FR" sz="900" b="1" dirty="0">
                  <a:latin typeface="Arial"/>
                  <a:cs typeface="Arial"/>
                </a:endParaRPr>
              </a:p>
            </p:txBody>
          </p:sp>
          <p:sp>
            <p:nvSpPr>
              <p:cNvPr id="111" name="ZoneTexte 110"/>
              <p:cNvSpPr txBox="1"/>
              <p:nvPr/>
            </p:nvSpPr>
            <p:spPr>
              <a:xfrm>
                <a:off x="4078290" y="3867402"/>
                <a:ext cx="28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Arial"/>
                    <a:cs typeface="Arial"/>
                  </a:rPr>
                  <a:t>+</a:t>
                </a:r>
                <a:endParaRPr lang="fr-FR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112" name="ZoneTexte 111"/>
              <p:cNvSpPr txBox="1"/>
              <p:nvPr/>
            </p:nvSpPr>
            <p:spPr>
              <a:xfrm>
                <a:off x="3999472" y="3124875"/>
                <a:ext cx="28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Arial"/>
                    <a:cs typeface="Arial"/>
                  </a:rPr>
                  <a:t>+</a:t>
                </a:r>
                <a:endParaRPr lang="fr-FR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113" name="ZoneTexte 112"/>
              <p:cNvSpPr txBox="1"/>
              <p:nvPr/>
            </p:nvSpPr>
            <p:spPr>
              <a:xfrm>
                <a:off x="4507863" y="4390714"/>
                <a:ext cx="28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Arial"/>
                    <a:cs typeface="Arial"/>
                  </a:rPr>
                  <a:t>+</a:t>
                </a:r>
                <a:endParaRPr lang="fr-FR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114" name="ZoneTexte 113"/>
              <p:cNvSpPr txBox="1"/>
              <p:nvPr/>
            </p:nvSpPr>
            <p:spPr>
              <a:xfrm>
                <a:off x="4687228" y="3486595"/>
                <a:ext cx="28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Arial"/>
                    <a:cs typeface="Arial"/>
                  </a:rPr>
                  <a:t>+</a:t>
                </a:r>
                <a:endParaRPr lang="fr-FR" sz="1400" b="1" dirty="0">
                  <a:latin typeface="Arial"/>
                  <a:cs typeface="Arial"/>
                </a:endParaRPr>
              </a:p>
            </p:txBody>
          </p:sp>
          <p:pic>
            <p:nvPicPr>
              <p:cNvPr id="134" name="Image 13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5047740">
                <a:off x="4646635" y="3976374"/>
                <a:ext cx="165100" cy="457200"/>
              </a:xfrm>
              <a:prstGeom prst="rect">
                <a:avLst/>
              </a:prstGeom>
            </p:spPr>
          </p:pic>
          <p:sp>
            <p:nvSpPr>
              <p:cNvPr id="135" name="ZoneTexte 134"/>
              <p:cNvSpPr txBox="1"/>
              <p:nvPr/>
            </p:nvSpPr>
            <p:spPr>
              <a:xfrm>
                <a:off x="4573434" y="3962673"/>
                <a:ext cx="248786" cy="307777"/>
              </a:xfrm>
              <a:prstGeom prst="rect">
                <a:avLst/>
              </a:prstGeom>
              <a:noFill/>
              <a:ln>
                <a:solidFill>
                  <a:srgbClr val="FFFFFF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-</a:t>
                </a:r>
                <a:endParaRPr lang="fr-FR" sz="1400" b="1" dirty="0">
                  <a:solidFill>
                    <a:srgbClr val="FF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377311" y="4852851"/>
                <a:ext cx="1600584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900" b="1" dirty="0" err="1" smtClean="0">
                    <a:latin typeface="Arial"/>
                    <a:cs typeface="Arial"/>
                  </a:rPr>
                  <a:t>Transcriptional</a:t>
                </a:r>
                <a:endParaRPr lang="fr-FR" sz="900" b="1" dirty="0" smtClean="0">
                  <a:latin typeface="Arial"/>
                  <a:cs typeface="Arial"/>
                </a:endParaRPr>
              </a:p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 </a:t>
                </a:r>
                <a:r>
                  <a:rPr lang="fr-FR" sz="900" b="1" dirty="0" err="1" smtClean="0">
                    <a:latin typeface="Arial"/>
                    <a:cs typeface="Arial"/>
                  </a:rPr>
                  <a:t>repressors</a:t>
                </a:r>
                <a:r>
                  <a:rPr lang="fr-FR" sz="900" b="1" dirty="0" smtClean="0">
                    <a:latin typeface="Arial"/>
                    <a:cs typeface="Arial"/>
                  </a:rPr>
                  <a:t>,</a:t>
                </a:r>
              </a:p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 RNA-</a:t>
                </a:r>
                <a:r>
                  <a:rPr lang="fr-FR" sz="900" b="1" dirty="0" err="1" smtClean="0">
                    <a:latin typeface="Arial"/>
                    <a:cs typeface="Arial"/>
                  </a:rPr>
                  <a:t>binding</a:t>
                </a:r>
                <a:r>
                  <a:rPr lang="fr-FR" sz="900" b="1" dirty="0" smtClean="0">
                    <a:latin typeface="Arial"/>
                    <a:cs typeface="Arial"/>
                  </a:rPr>
                  <a:t> </a:t>
                </a:r>
                <a:r>
                  <a:rPr lang="fr-FR" sz="900" b="1" dirty="0" err="1" smtClean="0">
                    <a:latin typeface="Arial"/>
                    <a:cs typeface="Arial"/>
                  </a:rPr>
                  <a:t>proteins</a:t>
                </a:r>
                <a:endParaRPr lang="fr-FR" sz="900" b="1" dirty="0">
                  <a:latin typeface="Arial"/>
                  <a:cs typeface="Arial"/>
                </a:endParaRPr>
              </a:p>
            </p:txBody>
          </p:sp>
          <p:cxnSp>
            <p:nvCxnSpPr>
              <p:cNvPr id="138" name="Connecteur droit avec flèche 137"/>
              <p:cNvCxnSpPr>
                <a:stCxn id="103" idx="2"/>
              </p:cNvCxnSpPr>
              <p:nvPr/>
            </p:nvCxnSpPr>
            <p:spPr>
              <a:xfrm flipH="1">
                <a:off x="3352928" y="4519278"/>
                <a:ext cx="757453" cy="196694"/>
              </a:xfrm>
              <a:prstGeom prst="straightConnector1">
                <a:avLst/>
              </a:prstGeom>
              <a:ln w="19050" cmpd="sng"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cteur droit avec flèche 140"/>
              <p:cNvCxnSpPr/>
              <p:nvPr/>
            </p:nvCxnSpPr>
            <p:spPr>
              <a:xfrm flipH="1">
                <a:off x="4110381" y="4524928"/>
                <a:ext cx="56707" cy="421876"/>
              </a:xfrm>
              <a:prstGeom prst="straightConnector1">
                <a:avLst/>
              </a:prstGeom>
              <a:ln w="19050" cmpd="sng"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ZoneTexte 142"/>
              <p:cNvSpPr txBox="1"/>
              <p:nvPr/>
            </p:nvSpPr>
            <p:spPr>
              <a:xfrm>
                <a:off x="3658375" y="4515916"/>
                <a:ext cx="28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Arial"/>
                    <a:cs typeface="Arial"/>
                  </a:rPr>
                  <a:t>+</a:t>
                </a:r>
                <a:endParaRPr lang="fr-FR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144" name="Flèche courbée vers le bas 143"/>
              <p:cNvSpPr/>
              <p:nvPr/>
            </p:nvSpPr>
            <p:spPr>
              <a:xfrm rot="15898891">
                <a:off x="3247772" y="4524928"/>
                <a:ext cx="671467" cy="194184"/>
              </a:xfrm>
              <a:prstGeom prst="curvedDownArrow">
                <a:avLst>
                  <a:gd name="adj1" fmla="val 25000"/>
                  <a:gd name="adj2" fmla="val 50000"/>
                  <a:gd name="adj3" fmla="val 823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ZoneTexte 144"/>
              <p:cNvSpPr txBox="1"/>
              <p:nvPr/>
            </p:nvSpPr>
            <p:spPr>
              <a:xfrm>
                <a:off x="3263345" y="4279080"/>
                <a:ext cx="24878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-</a:t>
                </a:r>
                <a:endParaRPr lang="fr-FR" sz="1400" b="1" dirty="0">
                  <a:solidFill>
                    <a:srgbClr val="FF0000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146" name="Connecteur droit avec flèche 145"/>
              <p:cNvCxnSpPr/>
              <p:nvPr/>
            </p:nvCxnSpPr>
            <p:spPr>
              <a:xfrm>
                <a:off x="4315548" y="4524928"/>
                <a:ext cx="656670" cy="239713"/>
              </a:xfrm>
              <a:prstGeom prst="straightConnector1">
                <a:avLst/>
              </a:prstGeom>
              <a:ln w="19050" cmpd="sng"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Flèche courbée vers le bas 146"/>
              <p:cNvSpPr/>
              <p:nvPr/>
            </p:nvSpPr>
            <p:spPr>
              <a:xfrm rot="17554808">
                <a:off x="2566430" y="3912651"/>
                <a:ext cx="1133805" cy="287055"/>
              </a:xfrm>
              <a:prstGeom prst="curvedDownArrow">
                <a:avLst>
                  <a:gd name="adj1" fmla="val 25000"/>
                  <a:gd name="adj2" fmla="val 50000"/>
                  <a:gd name="adj3" fmla="val 8230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ZoneTexte 150"/>
              <p:cNvSpPr txBox="1"/>
              <p:nvPr/>
            </p:nvSpPr>
            <p:spPr>
              <a:xfrm>
                <a:off x="2420519" y="4622019"/>
                <a:ext cx="96721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smtClean="0">
                    <a:latin typeface="Arial"/>
                    <a:cs typeface="Arial"/>
                  </a:rPr>
                  <a:t>Phosphatases</a:t>
                </a:r>
              </a:p>
            </p:txBody>
          </p:sp>
          <p:sp>
            <p:nvSpPr>
              <p:cNvPr id="152" name="ZoneTexte 151"/>
              <p:cNvSpPr txBox="1"/>
              <p:nvPr/>
            </p:nvSpPr>
            <p:spPr>
              <a:xfrm>
                <a:off x="4068760" y="4569091"/>
                <a:ext cx="28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Arial"/>
                    <a:cs typeface="Arial"/>
                  </a:rPr>
                  <a:t>+</a:t>
                </a:r>
                <a:endParaRPr lang="fr-FR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153" name="ZoneTexte 152"/>
              <p:cNvSpPr txBox="1"/>
              <p:nvPr/>
            </p:nvSpPr>
            <p:spPr>
              <a:xfrm>
                <a:off x="2865697" y="3622163"/>
                <a:ext cx="24878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-</a:t>
                </a:r>
                <a:endParaRPr lang="fr-FR" sz="1400" b="1" dirty="0">
                  <a:solidFill>
                    <a:srgbClr val="FF0000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6" name="ZoneTexte 155"/>
            <p:cNvSpPr txBox="1"/>
            <p:nvPr/>
          </p:nvSpPr>
          <p:spPr>
            <a:xfrm>
              <a:off x="3500763" y="1266527"/>
              <a:ext cx="604953" cy="24622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Ligand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3180681" y="1765589"/>
              <a:ext cx="8187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RTK </a:t>
              </a:r>
              <a:r>
                <a:rPr lang="fr-FR" sz="1000" b="1" dirty="0" err="1" smtClean="0">
                  <a:latin typeface="Arial"/>
                  <a:cs typeface="Arial"/>
                </a:rPr>
                <a:t>chain</a:t>
              </a:r>
              <a:endParaRPr lang="fr-FR" sz="1000" b="1" dirty="0">
                <a:latin typeface="Arial"/>
                <a:cs typeface="Arial"/>
              </a:endParaRPr>
            </a:p>
          </p:txBody>
        </p:sp>
        <p:cxnSp>
          <p:nvCxnSpPr>
            <p:cNvPr id="158" name="Connecteur droit avec flèche 157"/>
            <p:cNvCxnSpPr/>
            <p:nvPr/>
          </p:nvCxnSpPr>
          <p:spPr>
            <a:xfrm>
              <a:off x="4019044" y="1423901"/>
              <a:ext cx="533576" cy="22867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avec flèche 159"/>
            <p:cNvCxnSpPr/>
            <p:nvPr/>
          </p:nvCxnSpPr>
          <p:spPr>
            <a:xfrm>
              <a:off x="3904656" y="1897471"/>
              <a:ext cx="533576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3095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Macintosh PowerPoint</Application>
  <PresentationFormat>Présentation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</dc:creator>
  <cp:lastModifiedBy>Dominique</cp:lastModifiedBy>
  <cp:revision>3</cp:revision>
  <cp:lastPrinted>2014-12-24T10:42:55Z</cp:lastPrinted>
  <dcterms:created xsi:type="dcterms:W3CDTF">2014-12-24T10:12:43Z</dcterms:created>
  <dcterms:modified xsi:type="dcterms:W3CDTF">2014-12-24T10:43:06Z</dcterms:modified>
</cp:coreProperties>
</file>